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9" r:id="rId2"/>
    <p:sldMasterId id="2147483679" r:id="rId3"/>
  </p:sldMasterIdLst>
  <p:notesMasterIdLst>
    <p:notesMasterId r:id="rId12"/>
  </p:notesMasterIdLst>
  <p:sldIdLst>
    <p:sldId id="256" r:id="rId4"/>
    <p:sldId id="267" r:id="rId5"/>
    <p:sldId id="270" r:id="rId6"/>
    <p:sldId id="271" r:id="rId7"/>
    <p:sldId id="260" r:id="rId8"/>
    <p:sldId id="261" r:id="rId9"/>
    <p:sldId id="262" r:id="rId10"/>
    <p:sldId id="266" r:id="rId1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KG Piece by Piece" panose="020B0604020202020204" charset="0"/>
      <p:regular r:id="rId17"/>
    </p:embeddedFont>
    <p:embeddedFont>
      <p:font typeface="KG Second Chances Solid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A8"/>
    <a:srgbClr val="2182C2"/>
    <a:srgbClr val="7ACCF8"/>
    <a:srgbClr val="3A3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599B99-04C3-FF3A-0EBC-920C7E1FA741}" v="351" dt="2024-08-28T15:56:27.423"/>
    <p1510:client id="{AFCD6928-1A80-30EF-D50E-DE750DE16E55}" v="306" dt="2024-08-28T16:06:23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ca1eb0e8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ca1eb0e8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3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7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3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a1eb0e8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ca1eb0e8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19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7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87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82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9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93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7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47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2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65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74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6;p13">
            <a:extLst>
              <a:ext uri="{FF2B5EF4-FFF2-40B4-BE49-F238E27FC236}">
                <a16:creationId xmlns:a16="http://schemas.microsoft.com/office/drawing/2014/main" id="{E0B38F9F-AAD6-294E-93CE-89E8A3CE255D}"/>
              </a:ext>
            </a:extLst>
          </p:cNvPr>
          <p:cNvSpPr/>
          <p:nvPr/>
        </p:nvSpPr>
        <p:spPr>
          <a:xfrm>
            <a:off x="6232401" y="537762"/>
            <a:ext cx="2776132" cy="414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altLang="en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36197-B68D-814A-BA63-FB753CE03ECA}"/>
              </a:ext>
            </a:extLst>
          </p:cNvPr>
          <p:cNvSpPr txBox="1"/>
          <p:nvPr/>
        </p:nvSpPr>
        <p:spPr>
          <a:xfrm>
            <a:off x="112889" y="3243125"/>
            <a:ext cx="5867271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8000" b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3A3A85"/>
                </a:solidFill>
                <a:latin typeface="KG Second Chances Solid" panose="02000000000000000000" pitchFamily="2" charset="77"/>
              </a:rPr>
              <a:t>W</a:t>
            </a:r>
            <a:r>
              <a:rPr lang="en-US" sz="8000" b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G Second Chances Solid" panose="02000000000000000000" pitchFamily="2" charset="77"/>
              </a:rPr>
              <a:t>E</a:t>
            </a:r>
            <a:r>
              <a:rPr lang="en-US" sz="8000" b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3A3A85"/>
                </a:solidFill>
                <a:latin typeface="KG Second Chances Solid" panose="02000000000000000000" pitchFamily="2" charset="77"/>
              </a:rPr>
              <a:t>L</a:t>
            </a:r>
            <a:r>
              <a:rPr lang="en-US" sz="8000" b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G Second Chances Solid" panose="02000000000000000000" pitchFamily="2" charset="77"/>
              </a:rPr>
              <a:t>C</a:t>
            </a:r>
            <a:r>
              <a:rPr lang="en-US" sz="8000" b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3A3A85"/>
                </a:solidFill>
                <a:latin typeface="KG Second Chances Solid" panose="02000000000000000000" pitchFamily="2" charset="77"/>
              </a:rPr>
              <a:t>O</a:t>
            </a:r>
            <a:r>
              <a:rPr lang="en-US" sz="8000" b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 rotWithShape="1">
                  <a:gsLst>
                    <a:gs pos="86000">
                      <a:schemeClr val="tx1">
                        <a:lumMod val="50000"/>
                        <a:lumOff val="50000"/>
                      </a:schemeClr>
                    </a:gs>
                    <a:gs pos="2000">
                      <a:srgbClr val="0061A8"/>
                    </a:gs>
                    <a:gs pos="46000">
                      <a:srgbClr val="0070C0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  <a:gs pos="31000">
                      <a:srgbClr val="0070C0"/>
                    </a:gs>
                  </a:gsLst>
                  <a:lin ang="0" scaled="1"/>
                  <a:tileRect/>
                </a:gradFill>
                <a:latin typeface="KG Second Chances Solid" panose="02000000000000000000" pitchFamily="2" charset="77"/>
              </a:rPr>
              <a:t>M</a:t>
            </a:r>
            <a:r>
              <a:rPr lang="en-US" sz="8000" b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3A3A85"/>
                </a:solidFill>
                <a:latin typeface="KG Second Chances Solid" panose="02000000000000000000" pitchFamily="2" charset="77"/>
              </a:rPr>
              <a:t>E</a:t>
            </a:r>
            <a:r>
              <a:rPr lang="en-US" sz="8000" b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 flip="none" rotWithShape="1">
                  <a:gsLst>
                    <a:gs pos="86000">
                      <a:schemeClr val="tx1">
                        <a:lumMod val="50000"/>
                        <a:lumOff val="50000"/>
                      </a:schemeClr>
                    </a:gs>
                    <a:gs pos="2000">
                      <a:srgbClr val="0061A8"/>
                    </a:gs>
                    <a:gs pos="46000">
                      <a:srgbClr val="0070C0"/>
                    </a:gs>
                    <a:gs pos="63000">
                      <a:schemeClr val="tx1">
                        <a:lumMod val="50000"/>
                        <a:lumOff val="50000"/>
                      </a:schemeClr>
                    </a:gs>
                    <a:gs pos="31000">
                      <a:srgbClr val="0070C0"/>
                    </a:gs>
                  </a:gsLst>
                  <a:lin ang="0" scaled="1"/>
                  <a:tileRect/>
                </a:gradFill>
                <a:latin typeface="KG Second Chances Solid" panose="02000000000000000000" pitchFamily="2" charset="77"/>
              </a:rPr>
              <a:t>!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9FB7E526-0EAE-0F41-9FB1-3425AA4114C0}"/>
              </a:ext>
            </a:extLst>
          </p:cNvPr>
          <p:cNvSpPr/>
          <p:nvPr/>
        </p:nvSpPr>
        <p:spPr>
          <a:xfrm rot="21073316">
            <a:off x="3312561" y="318229"/>
            <a:ext cx="2811944" cy="1629838"/>
          </a:xfrm>
          <a:prstGeom prst="wedgeEllipseCallout">
            <a:avLst>
              <a:gd name="adj1" fmla="val 46231"/>
              <a:gd name="adj2" fmla="val 49095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2000">
                <a:ln>
                  <a:solidFill>
                    <a:schemeClr val="bg1"/>
                  </a:solidFill>
                </a:ln>
                <a:latin typeface="KG Piece by Piece" panose="02000506000000020003" pitchFamily="2" charset="77"/>
              </a:rPr>
              <a:t>I AM SO GLAD YOU ARE HERE!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9D49D1-8A36-4643-BA0B-E7E9F8CFC4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776" y="1052111"/>
            <a:ext cx="2884890" cy="1854572"/>
          </a:xfrm>
          <a:prstGeom prst="rect">
            <a:avLst/>
          </a:prstGeom>
        </p:spPr>
      </p:pic>
      <p:pic>
        <p:nvPicPr>
          <p:cNvPr id="3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09A34915-9243-4672-9EB3-214AD4B5D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609" y="1306476"/>
            <a:ext cx="2379921" cy="237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25" y="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E9F6A6-201D-CD38-CF44-2DD9922DC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105" y="1283039"/>
            <a:ext cx="6398006" cy="35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4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336197-B68D-814A-BA63-FB753CE03ECA}"/>
              </a:ext>
            </a:extLst>
          </p:cNvPr>
          <p:cNvSpPr txBox="1"/>
          <p:nvPr/>
        </p:nvSpPr>
        <p:spPr>
          <a:xfrm>
            <a:off x="-681619" y="0"/>
            <a:ext cx="105072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numCol="1" rtlCol="0" anchor="t">
            <a:spAutoFit/>
          </a:bodyPr>
          <a:lstStyle/>
          <a:p>
            <a:pPr algn="ctr"/>
            <a:r>
              <a:rPr lang="en-US" sz="720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2000">
                      <a:srgbClr val="3A3A85"/>
                    </a:gs>
                    <a:gs pos="22000">
                      <a:srgbClr val="3A3A85"/>
                    </a:gs>
                    <a:gs pos="36000">
                      <a:srgbClr val="0070C0"/>
                    </a:gs>
                    <a:gs pos="78000">
                      <a:srgbClr val="000000">
                        <a:lumMod val="50000"/>
                        <a:lumOff val="50000"/>
                      </a:srgbClr>
                    </a:gs>
                    <a:gs pos="86000">
                      <a:srgbClr val="000000">
                        <a:lumMod val="50000"/>
                        <a:lumOff val="50000"/>
                      </a:srgbClr>
                    </a:gs>
                  </a:gsLst>
                  <a:lin ang="0" scaled="1"/>
                </a:gradFill>
                <a:latin typeface="KG Second Chances Solid"/>
              </a:rPr>
              <a:t>About Me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91466-B032-1945-9505-73C7B9056A78}"/>
              </a:ext>
            </a:extLst>
          </p:cNvPr>
          <p:cNvSpPr/>
          <p:nvPr/>
        </p:nvSpPr>
        <p:spPr>
          <a:xfrm>
            <a:off x="503698" y="1423188"/>
            <a:ext cx="8317573" cy="3444647"/>
          </a:xfrm>
          <a:prstGeom prst="rect">
            <a:avLst/>
          </a:prstGeom>
          <a:solidFill>
            <a:srgbClr val="0061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ctr"/>
          <a:lstStyle/>
          <a:p>
            <a:pPr algn="ctr"/>
            <a:endParaRPr lang="en-US" sz="1200">
              <a:cs typeface="Arial"/>
            </a:endParaRPr>
          </a:p>
          <a:p>
            <a:pPr algn="ctr"/>
            <a:endParaRPr lang="en-US" sz="1200"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90E2A-811B-4B73-AF99-B98C27AE6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11" y="1689287"/>
            <a:ext cx="3738387" cy="3185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95191-656F-97C7-18D7-3BEC32557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101" y="1605243"/>
            <a:ext cx="4023378" cy="3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B28D4F-A536-CA41-83A2-A2D927D4DAD9}"/>
              </a:ext>
            </a:extLst>
          </p:cNvPr>
          <p:cNvSpPr/>
          <p:nvPr/>
        </p:nvSpPr>
        <p:spPr>
          <a:xfrm>
            <a:off x="545720" y="1171498"/>
            <a:ext cx="8338636" cy="638885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ctr"/>
          <a:lstStyle/>
          <a:p>
            <a:pPr algn="ctr"/>
            <a:r>
              <a:rPr lang="en-US">
                <a:latin typeface="KG Piece by Piece"/>
              </a:rPr>
              <a:t>BELOW YOU WILL SEE THE SUPPLIES YOUR CHILD WILL USE IN CLASS.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36197-B68D-814A-BA63-FB753CE03ECA}"/>
              </a:ext>
            </a:extLst>
          </p:cNvPr>
          <p:cNvSpPr txBox="1"/>
          <p:nvPr/>
        </p:nvSpPr>
        <p:spPr>
          <a:xfrm>
            <a:off x="-681619" y="0"/>
            <a:ext cx="105072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numCol="1" rtlCol="0" anchor="t">
            <a:spAutoFit/>
          </a:bodyPr>
          <a:lstStyle/>
          <a:p>
            <a:pPr algn="ctr"/>
            <a:r>
              <a:rPr lang="en-US" sz="720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86000">
                      <a:schemeClr val="tx1">
                        <a:lumMod val="50000"/>
                        <a:lumOff val="50000"/>
                      </a:schemeClr>
                    </a:gs>
                    <a:gs pos="2000">
                      <a:srgbClr val="3A3A85"/>
                    </a:gs>
                    <a:gs pos="36000">
                      <a:srgbClr val="0070C0"/>
                    </a:gs>
                    <a:gs pos="78000">
                      <a:schemeClr val="tx1">
                        <a:lumMod val="50000"/>
                        <a:lumOff val="50000"/>
                      </a:schemeClr>
                    </a:gs>
                    <a:gs pos="22000">
                      <a:srgbClr val="3A3A85"/>
                    </a:gs>
                  </a:gsLst>
                  <a:lin ang="0" scaled="1"/>
                </a:gradFill>
                <a:latin typeface="KG Second Chances Solid"/>
              </a:rPr>
              <a:t>SUPPLIES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91466-B032-1945-9505-73C7B9056A78}"/>
              </a:ext>
            </a:extLst>
          </p:cNvPr>
          <p:cNvSpPr/>
          <p:nvPr/>
        </p:nvSpPr>
        <p:spPr>
          <a:xfrm>
            <a:off x="545720" y="1961070"/>
            <a:ext cx="8275551" cy="2906765"/>
          </a:xfrm>
          <a:prstGeom prst="rect">
            <a:avLst/>
          </a:prstGeom>
          <a:solidFill>
            <a:srgbClr val="0061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ctr"/>
          <a:lstStyle/>
          <a:p>
            <a:pPr algn="ctr"/>
            <a:endParaRPr lang="en-US" sz="1200">
              <a:cs typeface="Arial"/>
            </a:endParaRPr>
          </a:p>
          <a:p>
            <a:pPr algn="ctr"/>
            <a:endParaRPr lang="en-US" sz="1200">
              <a:cs typeface="Arial"/>
            </a:endParaRPr>
          </a:p>
        </p:txBody>
      </p:sp>
      <p:pic>
        <p:nvPicPr>
          <p:cNvPr id="11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60D93276-7FBD-4587-B04A-9ADE1B876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78" y="2468643"/>
            <a:ext cx="1612232" cy="1553982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9D0A410-7293-4951-8B95-4DDEFB4C3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016" y="2312075"/>
            <a:ext cx="1624263" cy="196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B28D4F-A536-CA41-83A2-A2D927D4DAD9}"/>
              </a:ext>
            </a:extLst>
          </p:cNvPr>
          <p:cNvSpPr/>
          <p:nvPr/>
        </p:nvSpPr>
        <p:spPr>
          <a:xfrm>
            <a:off x="545720" y="1171498"/>
            <a:ext cx="8338636" cy="638885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ctr"/>
          <a:lstStyle/>
          <a:p>
            <a:pPr algn="ctr"/>
            <a:r>
              <a:rPr lang="en-US" sz="3200">
                <a:latin typeface="KG Piece by Piece"/>
              </a:rPr>
              <a:t>Science Essentials</a:t>
            </a:r>
            <a:endParaRPr lang="en-US" sz="3200">
              <a:latin typeface="KG Piece by Piece" panose="02000506000000020003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36197-B68D-814A-BA63-FB753CE03ECA}"/>
              </a:ext>
            </a:extLst>
          </p:cNvPr>
          <p:cNvSpPr txBox="1"/>
          <p:nvPr/>
        </p:nvSpPr>
        <p:spPr>
          <a:xfrm>
            <a:off x="-681619" y="0"/>
            <a:ext cx="105072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720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86000">
                      <a:schemeClr val="tx1">
                        <a:lumMod val="50000"/>
                        <a:lumOff val="50000"/>
                      </a:schemeClr>
                    </a:gs>
                    <a:gs pos="2000">
                      <a:srgbClr val="3A3A85"/>
                    </a:gs>
                    <a:gs pos="36000">
                      <a:srgbClr val="0070C0"/>
                    </a:gs>
                    <a:gs pos="78000">
                      <a:schemeClr val="tx1">
                        <a:lumMod val="50000"/>
                        <a:lumOff val="50000"/>
                      </a:schemeClr>
                    </a:gs>
                    <a:gs pos="22000">
                      <a:srgbClr val="3A3A85"/>
                    </a:gs>
                  </a:gsLst>
                  <a:lin ang="0" scaled="1"/>
                </a:gradFill>
                <a:latin typeface="KG Second Chances Solid" panose="02000000000000000000" pitchFamily="2" charset="77"/>
                <a:ea typeface="PBBlueberryMuffin Medium" panose="02000603000000000000" pitchFamily="2" charset="0"/>
              </a:rPr>
              <a:t>GRADES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91466-B032-1945-9505-73C7B9056A78}"/>
              </a:ext>
            </a:extLst>
          </p:cNvPr>
          <p:cNvSpPr/>
          <p:nvPr/>
        </p:nvSpPr>
        <p:spPr>
          <a:xfrm>
            <a:off x="545720" y="1961070"/>
            <a:ext cx="8275551" cy="2906765"/>
          </a:xfrm>
          <a:prstGeom prst="rect">
            <a:avLst/>
          </a:prstGeom>
          <a:solidFill>
            <a:srgbClr val="0061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numCol="1" rtlCol="0" anchor="ctr"/>
          <a:lstStyle/>
          <a:p>
            <a:pPr algn="ctr"/>
            <a:endParaRPr lang="en-US" sz="1200">
              <a:cs typeface="Arial"/>
            </a:endParaRPr>
          </a:p>
          <a:p>
            <a:pPr algn="ctr"/>
            <a:endParaRPr lang="en-US" sz="120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FEBF1-79BC-4C30-BA77-815DDDD10DD4}"/>
              </a:ext>
            </a:extLst>
          </p:cNvPr>
          <p:cNvSpPr txBox="1"/>
          <p:nvPr/>
        </p:nvSpPr>
        <p:spPr>
          <a:xfrm>
            <a:off x="1464152" y="2313923"/>
            <a:ext cx="6881266" cy="2653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ct val="0"/>
              </a:spcAft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600">
                <a:solidFill>
                  <a:schemeClr val="bg1"/>
                </a:solidFill>
              </a:rPr>
              <a:t> Daily activities make up most of your grade. 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z="1600">
                <a:solidFill>
                  <a:schemeClr val="bg1"/>
                </a:solidFill>
              </a:rPr>
              <a:t>Grades will be based on:</a:t>
            </a: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z="1600">
                <a:solidFill>
                  <a:schemeClr val="bg1"/>
                </a:solidFill>
              </a:rPr>
              <a:t>Group Project Assessment</a:t>
            </a: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z="1600">
                <a:solidFill>
                  <a:schemeClr val="bg1"/>
                </a:solidFill>
              </a:rPr>
              <a:t>Claim, Evidence and Reasoning observation forms.</a:t>
            </a: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sz="1600" err="1">
                <a:solidFill>
                  <a:schemeClr val="bg1"/>
                </a:solidFill>
              </a:rPr>
              <a:t>Miscelanious</a:t>
            </a:r>
            <a:r>
              <a:rPr lang="en-US" sz="1600">
                <a:solidFill>
                  <a:schemeClr val="bg1"/>
                </a:solidFill>
              </a:rPr>
              <a:t> Classroom assignments related to the standard being taught.</a:t>
            </a: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Char char="•"/>
            </a:pP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0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336197-B68D-814A-BA63-FB753CE03ECA}"/>
              </a:ext>
            </a:extLst>
          </p:cNvPr>
          <p:cNvSpPr txBox="1"/>
          <p:nvPr/>
        </p:nvSpPr>
        <p:spPr>
          <a:xfrm>
            <a:off x="-681620" y="0"/>
            <a:ext cx="10507237" cy="21236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660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86000">
                      <a:schemeClr val="tx1">
                        <a:lumMod val="50000"/>
                        <a:lumOff val="50000"/>
                      </a:schemeClr>
                    </a:gs>
                    <a:gs pos="2000">
                      <a:srgbClr val="3A3A85"/>
                    </a:gs>
                    <a:gs pos="36000">
                      <a:srgbClr val="0070C0"/>
                    </a:gs>
                    <a:gs pos="78000">
                      <a:schemeClr val="tx1">
                        <a:lumMod val="50000"/>
                        <a:lumOff val="50000"/>
                      </a:schemeClr>
                    </a:gs>
                    <a:gs pos="22000">
                      <a:srgbClr val="3A3A85"/>
                    </a:gs>
                  </a:gsLst>
                  <a:lin ang="0" scaled="1"/>
                </a:gradFill>
                <a:latin typeface="KG Second Chances Solid" panose="02000000000000000000" pitchFamily="2" charset="77"/>
                <a:ea typeface="PBBlueberryMuffin Medium" panose="02000603000000000000" pitchFamily="2" charset="0"/>
              </a:rPr>
              <a:t>HOMEWORK &amp; </a:t>
            </a:r>
            <a:r>
              <a:rPr lang="en-US" sz="640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86000">
                      <a:schemeClr val="tx1">
                        <a:lumMod val="50000"/>
                        <a:lumOff val="50000"/>
                      </a:schemeClr>
                    </a:gs>
                    <a:gs pos="2000">
                      <a:srgbClr val="3A3A85"/>
                    </a:gs>
                    <a:gs pos="36000">
                      <a:srgbClr val="0070C0"/>
                    </a:gs>
                    <a:gs pos="78000">
                      <a:schemeClr val="tx1">
                        <a:lumMod val="50000"/>
                        <a:lumOff val="50000"/>
                      </a:schemeClr>
                    </a:gs>
                    <a:gs pos="22000">
                      <a:srgbClr val="3A3A85"/>
                    </a:gs>
                  </a:gsLst>
                  <a:lin ang="0" scaled="1"/>
                </a:gradFill>
                <a:latin typeface="KG Second Chances Solid" panose="02000000000000000000" pitchFamily="2" charset="77"/>
                <a:ea typeface="PBBlueberryMuffin Medium" panose="02000603000000000000" pitchFamily="2" charset="0"/>
              </a:rPr>
              <a:t>INDEPENDENT WORK</a:t>
            </a:r>
            <a:r>
              <a:rPr lang="en-US" sz="660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86000">
                      <a:schemeClr val="tx1">
                        <a:lumMod val="50000"/>
                        <a:lumOff val="50000"/>
                      </a:schemeClr>
                    </a:gs>
                    <a:gs pos="2000">
                      <a:srgbClr val="3A3A85"/>
                    </a:gs>
                    <a:gs pos="36000">
                      <a:srgbClr val="0070C0"/>
                    </a:gs>
                    <a:gs pos="78000">
                      <a:schemeClr val="tx1">
                        <a:lumMod val="50000"/>
                        <a:lumOff val="50000"/>
                      </a:schemeClr>
                    </a:gs>
                    <a:gs pos="22000">
                      <a:srgbClr val="3A3A85"/>
                    </a:gs>
                  </a:gsLst>
                  <a:lin ang="0" scaled="1"/>
                </a:gradFill>
                <a:latin typeface="KG Second Chances Solid" panose="02000000000000000000" pitchFamily="2" charset="77"/>
                <a:ea typeface="PBBlueberryMuffin Medium" panose="02000603000000000000" pitchFamily="2" charset="0"/>
              </a:rPr>
              <a:t>…</a:t>
            </a:r>
          </a:p>
        </p:txBody>
      </p:sp>
      <p:sp>
        <p:nvSpPr>
          <p:cNvPr id="8" name="Google Shape;96;p18">
            <a:extLst>
              <a:ext uri="{FF2B5EF4-FFF2-40B4-BE49-F238E27FC236}">
                <a16:creationId xmlns:a16="http://schemas.microsoft.com/office/drawing/2014/main" id="{6A07B5E3-F39E-684C-AC1E-0C254A6A19E6}"/>
              </a:ext>
            </a:extLst>
          </p:cNvPr>
          <p:cNvSpPr/>
          <p:nvPr/>
        </p:nvSpPr>
        <p:spPr>
          <a:xfrm>
            <a:off x="2258827" y="2017840"/>
            <a:ext cx="3698605" cy="3016578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algn="ctr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DC86A-5B7E-4772-B7CD-0BE7B8C51FA0}"/>
              </a:ext>
            </a:extLst>
          </p:cNvPr>
          <p:cNvSpPr txBox="1"/>
          <p:nvPr/>
        </p:nvSpPr>
        <p:spPr>
          <a:xfrm>
            <a:off x="2638344" y="2122641"/>
            <a:ext cx="311617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2000" b="1" dirty="0"/>
              <a:t>I do not give homework. </a:t>
            </a:r>
          </a:p>
          <a:p>
            <a:pPr marL="285750" indent="-285750">
              <a:buChar char="•"/>
            </a:pPr>
            <a:endParaRPr lang="en-US" sz="2000" b="1"/>
          </a:p>
          <a:p>
            <a:pPr marL="285750" indent="-285750">
              <a:buChar char="•"/>
            </a:pPr>
            <a:r>
              <a:rPr lang="en-US" sz="2000" b="1" dirty="0"/>
              <a:t>If students miss school and have work to make up, we will do so during office hours.</a:t>
            </a:r>
          </a:p>
        </p:txBody>
      </p:sp>
    </p:spTree>
    <p:extLst>
      <p:ext uri="{BB962C8B-B14F-4D97-AF65-F5344CB8AC3E}">
        <p14:creationId xmlns:p14="http://schemas.microsoft.com/office/powerpoint/2010/main" val="69462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336197-B68D-814A-BA63-FB753CE03ECA}"/>
              </a:ext>
            </a:extLst>
          </p:cNvPr>
          <p:cNvSpPr txBox="1"/>
          <p:nvPr/>
        </p:nvSpPr>
        <p:spPr>
          <a:xfrm>
            <a:off x="-681619" y="125785"/>
            <a:ext cx="10507237" cy="1446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880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86000">
                      <a:schemeClr val="tx1">
                        <a:lumMod val="50000"/>
                        <a:lumOff val="50000"/>
                      </a:schemeClr>
                    </a:gs>
                    <a:gs pos="2000">
                      <a:srgbClr val="3A3A85"/>
                    </a:gs>
                    <a:gs pos="36000">
                      <a:srgbClr val="0070C0"/>
                    </a:gs>
                    <a:gs pos="78000">
                      <a:schemeClr val="tx1">
                        <a:lumMod val="50000"/>
                        <a:lumOff val="50000"/>
                      </a:schemeClr>
                    </a:gs>
                    <a:gs pos="22000">
                      <a:srgbClr val="3A3A85"/>
                    </a:gs>
                  </a:gsLst>
                  <a:lin ang="0" scaled="1"/>
                </a:gradFill>
                <a:latin typeface="KG Second Chances Solid" panose="02000000000000000000" pitchFamily="2" charset="77"/>
                <a:ea typeface="PBBlueberryMuffin Medium" panose="02000603000000000000" pitchFamily="2" charset="0"/>
              </a:rPr>
              <a:t>VIRTUAL TOUR</a:t>
            </a:r>
          </a:p>
        </p:txBody>
      </p:sp>
      <p:sp>
        <p:nvSpPr>
          <p:cNvPr id="4" name="Google Shape;103;p19">
            <a:extLst>
              <a:ext uri="{FF2B5EF4-FFF2-40B4-BE49-F238E27FC236}">
                <a16:creationId xmlns:a16="http://schemas.microsoft.com/office/drawing/2014/main" id="{EEF631D1-5A29-B64F-B128-122B315B08D9}"/>
              </a:ext>
            </a:extLst>
          </p:cNvPr>
          <p:cNvSpPr/>
          <p:nvPr/>
        </p:nvSpPr>
        <p:spPr>
          <a:xfrm>
            <a:off x="322398" y="1283476"/>
            <a:ext cx="7831452" cy="383472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D1A41-0367-44CD-9FDB-7795DDC7B0EB}"/>
              </a:ext>
            </a:extLst>
          </p:cNvPr>
          <p:cNvSpPr txBox="1"/>
          <p:nvPr/>
        </p:nvSpPr>
        <p:spPr>
          <a:xfrm>
            <a:off x="629326" y="2160531"/>
            <a:ext cx="1990061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Science Canvas Page</a:t>
            </a:r>
            <a:endParaRPr lang="en-US"/>
          </a:p>
        </p:txBody>
      </p:sp>
      <p:pic>
        <p:nvPicPr>
          <p:cNvPr id="2" name="Picture 4" descr="Text&#10;&#10;Description automatically generated">
            <a:extLst>
              <a:ext uri="{FF2B5EF4-FFF2-40B4-BE49-F238E27FC236}">
                <a16:creationId xmlns:a16="http://schemas.microsoft.com/office/drawing/2014/main" id="{3CAB5530-BB3D-4901-A73E-85F5079C8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680" y="1282311"/>
            <a:ext cx="5348175" cy="39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9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6539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2874575" y="2449000"/>
            <a:ext cx="47961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700">
                <a:solidFill>
                  <a:schemeClr val="tx1"/>
                </a:solidFill>
                <a:latin typeface="Century Gothic"/>
                <a:sym typeface="Century Gothic"/>
              </a:rPr>
              <a:t>jgold@murrieta.k12.ca.us </a:t>
            </a:r>
          </a:p>
          <a:p>
            <a:r>
              <a:rPr lang="en" sz="1700">
                <a:latin typeface="Century Gothic"/>
              </a:rPr>
              <a:t>Students can email me through Canvas!</a:t>
            </a:r>
          </a:p>
        </p:txBody>
      </p:sp>
      <p:sp>
        <p:nvSpPr>
          <p:cNvPr id="100" name="Google Shape;100;p20"/>
          <p:cNvSpPr txBox="1"/>
          <p:nvPr/>
        </p:nvSpPr>
        <p:spPr>
          <a:xfrm>
            <a:off x="2874575" y="3364875"/>
            <a:ext cx="47961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(951) 696-1410 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09978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7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Simple Light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</cp:revision>
  <dcterms:modified xsi:type="dcterms:W3CDTF">2024-08-28T16:06:41Z</dcterms:modified>
</cp:coreProperties>
</file>